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84" r:id="rId3"/>
    <p:sldId id="458" r:id="rId4"/>
    <p:sldId id="381" r:id="rId5"/>
    <p:sldId id="382" r:id="rId6"/>
    <p:sldId id="451" r:id="rId7"/>
    <p:sldId id="457" r:id="rId8"/>
    <p:sldId id="396" r:id="rId9"/>
    <p:sldId id="397" r:id="rId10"/>
    <p:sldId id="447" r:id="rId11"/>
    <p:sldId id="394" r:id="rId12"/>
    <p:sldId id="448" r:id="rId13"/>
    <p:sldId id="449" r:id="rId14"/>
    <p:sldId id="327" r:id="rId15"/>
    <p:sldId id="315" r:id="rId16"/>
    <p:sldId id="390" r:id="rId17"/>
    <p:sldId id="318" r:id="rId18"/>
    <p:sldId id="443" r:id="rId19"/>
    <p:sldId id="444" r:id="rId20"/>
    <p:sldId id="399" r:id="rId21"/>
    <p:sldId id="429" r:id="rId22"/>
    <p:sldId id="508" r:id="rId23"/>
    <p:sldId id="401" r:id="rId24"/>
    <p:sldId id="402" r:id="rId25"/>
    <p:sldId id="450" r:id="rId26"/>
    <p:sldId id="516" r:id="rId27"/>
    <p:sldId id="335" r:id="rId28"/>
    <p:sldId id="403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  <p:sldId id="499" r:id="rId43"/>
    <p:sldId id="500" r:id="rId44"/>
    <p:sldId id="525" r:id="rId45"/>
    <p:sldId id="524" r:id="rId46"/>
    <p:sldId id="518" r:id="rId47"/>
    <p:sldId id="52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648" y="-1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14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2/21/12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floodcenter.org/" TargetMode="External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77613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50730" y="5757333"/>
            <a:ext cx="348044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House Environmental Protection Committee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Iowa Legislature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Des Moines, IA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 February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42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Adaptation to Climate Change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3200" dirty="0" smtClean="0"/>
              <a:t>Challenges for Farmers and Small Towns in the US Midwest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5312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52343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3057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2598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6340" y="28321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379" y="2177534"/>
            <a:ext cx="480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6815" y="2844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86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C4DE1"/>
                </a:solidFill>
                <a:latin typeface="Arial" pitchFamily="-112" charset="0"/>
              </a:rPr>
              <a:t>Outline</a:t>
            </a:r>
            <a:endParaRPr lang="en-US" sz="4400" dirty="0">
              <a:solidFill>
                <a:srgbClr val="3C4DE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9333" y="1515533"/>
            <a:ext cx="4967817" cy="5071534"/>
          </a:xfrm>
          <a:ln>
            <a:solidFill>
              <a:srgbClr val="708F24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708F24"/>
                </a:solidFill>
                <a:latin typeface="Arial" charset="0"/>
              </a:rPr>
              <a:t>What are we already adapting to?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500" dirty="0">
                <a:solidFill>
                  <a:srgbClr val="708F24"/>
                </a:solidFill>
                <a:latin typeface="Arial" charset="0"/>
              </a:rPr>
              <a:t>	</a:t>
            </a:r>
            <a:r>
              <a:rPr lang="en-US" sz="2500" dirty="0" smtClean="0">
                <a:solidFill>
                  <a:srgbClr val="708F24"/>
                </a:solidFill>
                <a:latin typeface="Arial" charset="0"/>
              </a:rPr>
              <a:t>	</a:t>
            </a:r>
            <a:r>
              <a:rPr lang="en-US" sz="2500" dirty="0" smtClean="0">
                <a:solidFill>
                  <a:srgbClr val="FF0000"/>
                </a:solidFill>
                <a:latin typeface="Arial" charset="0"/>
              </a:rPr>
              <a:t>Temperature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	 Precipitation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	 Humidity</a:t>
            </a:r>
            <a:endParaRPr lang="en-US" sz="2500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708F24"/>
                </a:solidFill>
                <a:latin typeface="Arial" charset="0"/>
              </a:rPr>
              <a:t>Current agricultural adaptation practices 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708F24"/>
                </a:solidFill>
                <a:latin typeface="Arial" charset="0"/>
              </a:rPr>
              <a:t>Adaptation challenges for rural communities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sz="2800" dirty="0" smtClean="0">
                <a:solidFill>
                  <a:srgbClr val="708F24"/>
                </a:solidFill>
                <a:latin typeface="Arial" charset="0"/>
              </a:rPr>
              <a:t>Using recent climate records to establish a world view for visioning climate  futures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endParaRPr lang="en-US" dirty="0" smtClean="0">
              <a:solidFill>
                <a:srgbClr val="2A3F9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co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6"/>
            <a:ext cx="9144000" cy="57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6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1360314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</a:t>
            </a:r>
            <a:r>
              <a:rPr lang="en-US" b="1" dirty="0" smtClean="0">
                <a:solidFill>
                  <a:srgbClr val="0067AC"/>
                </a:solidFill>
              </a:rPr>
              <a:t>(22% increase)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</a:t>
            </a:r>
            <a:r>
              <a:rPr lang="en-US" b="1" dirty="0" smtClean="0">
                <a:solidFill>
                  <a:srgbClr val="843400"/>
                </a:solidFill>
              </a:rPr>
              <a:t>(13% decrease)</a:t>
            </a:r>
            <a:endParaRPr lang="en-US" b="1" dirty="0">
              <a:solidFill>
                <a:srgbClr val="843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4385733" y="4026775"/>
            <a:ext cx="1" cy="70039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76800" y="4017432"/>
            <a:ext cx="1" cy="700395"/>
          </a:xfrm>
          <a:prstGeom prst="straightConnector1">
            <a:avLst/>
          </a:prstGeom>
          <a:ln w="57150" cmpd="sng">
            <a:solidFill>
              <a:srgbClr val="8434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1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81200" y="0"/>
            <a:ext cx="13030200" cy="6858000"/>
          </a:xfrm>
        </p:spPr>
      </p:pic>
    </p:spTree>
    <p:extLst>
      <p:ext uri="{BB962C8B-B14F-4D97-AF65-F5344CB8AC3E}">
        <p14:creationId xmlns:p14="http://schemas.microsoft.com/office/powerpoint/2010/main" val="406404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val="9632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pic>
        <p:nvPicPr>
          <p:cNvPr id="4" name="Picture 3" descr="StatewideFrostFree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143"/>
            <a:ext cx="9120738" cy="4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4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8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5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99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868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868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868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8868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142" y="2363057"/>
            <a:ext cx="746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best available science have to say?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8868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895643" cy="414865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8869" y="2426903"/>
            <a:ext cx="71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climate models, climate scientists overwhelmingly agree that the future will be more extreme than today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27390" y="5050138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3"/>
          </p:cNvCxnSpPr>
          <p:nvPr/>
        </p:nvCxnSpPr>
        <p:spPr>
          <a:xfrm flipV="1">
            <a:off x="5613392" y="4969117"/>
            <a:ext cx="355608" cy="404187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38157" y="2416372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Best Available Science</a:t>
            </a:r>
            <a:endParaRPr lang="en-US" sz="4400" b="1" dirty="0">
              <a:solidFill>
                <a:srgbClr val="0067AC"/>
              </a:solidFill>
            </a:endParaRPr>
          </a:p>
        </p:txBody>
      </p:sp>
      <p:cxnSp>
        <p:nvCxnSpPr>
          <p:cNvPr id="33" name="Straight Connector 32"/>
          <p:cNvCxnSpPr>
            <a:stCxn id="30" idx="5"/>
          </p:cNvCxnSpPr>
          <p:nvPr/>
        </p:nvCxnSpPr>
        <p:spPr>
          <a:xfrm>
            <a:off x="5199081" y="4548578"/>
            <a:ext cx="769919" cy="309856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8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3325" y="2528864"/>
            <a:ext cx="3770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Volcanoes are the only known natural cooling mechanism of the last 100 years that can offset the known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global temperature increases due to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greenhouse gases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41341" y="2987303"/>
            <a:ext cx="1276392" cy="7418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Best Available Science</a:t>
            </a:r>
            <a:endParaRPr lang="en-US" sz="4400" b="1" dirty="0">
              <a:solidFill>
                <a:srgbClr val="0067AC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10800000">
            <a:off x="5141341" y="4345563"/>
            <a:ext cx="6811892" cy="514461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708F2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8868" y="421210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3325" y="2528864"/>
            <a:ext cx="3853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Offsetting current global temperature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increases due to greenhouse gases 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i="1" dirty="0" smtClean="0">
                <a:solidFill>
                  <a:srgbClr val="FF0000"/>
                </a:solidFill>
              </a:rPr>
              <a:t>y known natural causes will require 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 smtClean="0">
                <a:solidFill>
                  <a:srgbClr val="FF0000"/>
                </a:solidFill>
              </a:rPr>
              <a:t>bout 5 major volcanoes per decade.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By 2030 this rises to about 10/decade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41341" y="2987303"/>
            <a:ext cx="1276392" cy="74189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3357" y="4440393"/>
            <a:ext cx="0" cy="418041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25548" y="5877243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2030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29866" y="3968750"/>
            <a:ext cx="0" cy="89127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Best Available Science</a:t>
            </a:r>
            <a:endParaRPr lang="en-US" sz="4400" b="1" dirty="0">
              <a:solidFill>
                <a:srgbClr val="0067A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10800000">
            <a:off x="5141341" y="4345563"/>
            <a:ext cx="6811892" cy="514461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708F2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68868" y="421210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17333" y="3729193"/>
            <a:ext cx="1678224" cy="8734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77516" y="3908827"/>
            <a:ext cx="1042284" cy="4367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85457"/>
            <a:ext cx="4554783" cy="43306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Flood Center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University of Iowa</a:t>
            </a:r>
          </a:p>
          <a:p>
            <a:pPr algn="ctr"/>
            <a:r>
              <a:rPr lang="en-US" sz="2000" dirty="0" smtClean="0">
                <a:hlinkClick r:id="rId3"/>
              </a:rPr>
              <a:t>http://www.iowafloodcenter.org/</a:t>
            </a:r>
            <a:endParaRPr lang="en-US" sz="2000" dirty="0" smtClean="0"/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Geneva"/>
                <a:ea typeface="Geneva"/>
                <a:cs typeface="Geneva"/>
              </a:rPr>
              <a:t>witold-krajewski@uiowa.edu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SP produc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84" y="1219200"/>
            <a:ext cx="458921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2" y="1188198"/>
            <a:ext cx="4891342" cy="56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7066" y="1342029"/>
            <a:ext cx="382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Cooling the Climate by Natural Processes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60800" y="3064933"/>
            <a:ext cx="16934" cy="2364317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76161" y="5427649"/>
            <a:ext cx="0" cy="620726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77734" y="1188198"/>
            <a:ext cx="1015999" cy="187673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93734" y="1188198"/>
            <a:ext cx="16934" cy="419374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38799" y="2641601"/>
            <a:ext cx="3335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Currently it would take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about 5 major volcanoes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per decade to offset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GHG warming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799" y="4824850"/>
            <a:ext cx="3491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By 2030 it will take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bout 10 major volcanoes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per decade to offset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GHG warming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2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sm_tmin_1975_le-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9084"/>
            <a:ext cx="9158288" cy="47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524000" y="1351059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wideExtremeHeat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" y="2103140"/>
            <a:ext cx="9109444" cy="475826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696200" y="5498442"/>
            <a:ext cx="1016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2011</a:t>
            </a:r>
            <a:r>
              <a:rPr lang="en-US" sz="1800" dirty="0" smtClean="0"/>
              <a:t>:  </a:t>
            </a:r>
            <a:r>
              <a:rPr lang="en-US" dirty="0" smtClean="0"/>
              <a:t>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4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wideExtremeHeat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" y="2103140"/>
            <a:ext cx="9109444" cy="475826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902200" y="4118969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23 </a:t>
            </a:r>
            <a:r>
              <a:rPr lang="en-US" sz="1800" dirty="0"/>
              <a:t>years</a:t>
            </a:r>
          </a:p>
        </p:txBody>
      </p:sp>
      <p:sp>
        <p:nvSpPr>
          <p:cNvPr id="12" name="Left Brace 9"/>
          <p:cNvSpPr>
            <a:spLocks/>
          </p:cNvSpPr>
          <p:nvPr/>
        </p:nvSpPr>
        <p:spPr bwMode="auto">
          <a:xfrm rot="5400000">
            <a:off x="6305550" y="3078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696200" y="5498442"/>
            <a:ext cx="1016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2011</a:t>
            </a:r>
            <a:r>
              <a:rPr lang="en-US" sz="1800" dirty="0" smtClean="0"/>
              <a:t>:  </a:t>
            </a:r>
            <a:r>
              <a:rPr lang="en-US" dirty="0" smtClean="0"/>
              <a:t>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339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3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4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5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6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1292</Words>
  <Application>Microsoft Macintosh PowerPoint</Application>
  <PresentationFormat>On-screen Show (4:3)</PresentationFormat>
  <Paragraphs>259</Paragraphs>
  <Slides>47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Adaptation to Climate Change: Challenges for Farmers and Small Towns in the US Midwest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Agricultural Producers are Adapting to Climate Change: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</vt:lpstr>
      <vt:lpstr>PowerPoint Presentation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109</cp:revision>
  <dcterms:created xsi:type="dcterms:W3CDTF">2011-01-26T00:22:31Z</dcterms:created>
  <dcterms:modified xsi:type="dcterms:W3CDTF">2012-02-21T16:22:10Z</dcterms:modified>
</cp:coreProperties>
</file>